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4C9EDF-94A4-4314-9771-043629C70B54}" type="datetimeFigureOut">
              <a:rPr lang="en-US" smtClean="0"/>
              <a:pPr/>
              <a:t>11/17/2010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95C761-8C78-40EC-B9E5-784CC1C6C18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95C761-8C78-40EC-B9E5-784CC1C6C18A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11/17/2010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11/17/2010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11/17/2010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11/17/2010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11/17/2010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11/17/2010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11/17/2010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11/17/2010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11/17/2010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11/17/2010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11/17/2010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11/17/2010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edicinenet.com/script/main/art.asp?articlekey=45208" TargetMode="External"/><Relationship Id="rId2" Type="http://schemas.openxmlformats.org/officeDocument/2006/relationships/hyperlink" Target="http://www.medicinenet.com/script/main/art.asp?articlekey=44033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medicinenet.com/script/main/art.asp?articlekey=44529" TargetMode="External"/><Relationship Id="rId4" Type="http://schemas.openxmlformats.org/officeDocument/2006/relationships/hyperlink" Target="http://www.medicinenet.com/script/main/art.asp?articlekey=45911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990600"/>
            <a:ext cx="8305800" cy="1924050"/>
          </a:xfrm>
        </p:spPr>
        <p:txBody>
          <a:bodyPr>
            <a:normAutofit/>
          </a:bodyPr>
          <a:lstStyle/>
          <a:p>
            <a:r>
              <a:rPr lang="en-US" sz="4800" dirty="0" smtClean="0"/>
              <a:t>SEMINASKI RAD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3200400"/>
            <a:ext cx="6400800" cy="17526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TEMA</a:t>
            </a:r>
            <a:r>
              <a:rPr lang="sr-Latn-CS" dirty="0" smtClean="0">
                <a:solidFill>
                  <a:schemeClr val="tx1"/>
                </a:solidFill>
              </a:rPr>
              <a:t>:VITILIGO</a:t>
            </a:r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0"/>
            <a:ext cx="3886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CS" dirty="0" smtClean="0"/>
              <a:t>UNIVERZITRT U ISTOČNOM SARAJEVU</a:t>
            </a:r>
          </a:p>
          <a:p>
            <a:r>
              <a:rPr lang="sr-Latn-CS" dirty="0" smtClean="0"/>
              <a:t>MEDICINSKI FAKULTRT FOČA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257800" y="5562600"/>
            <a:ext cx="3886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CS" dirty="0" smtClean="0"/>
              <a:t>SRUDENTI:RADMILA TOMIĆ</a:t>
            </a:r>
          </a:p>
          <a:p>
            <a:r>
              <a:rPr lang="sr-Latn-CS" dirty="0" smtClean="0"/>
              <a:t>                    IVANA OBRADOVIĆ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CS" dirty="0" smtClean="0"/>
              <a:t>ŠTA JE VITILIGO I ŠTA GA UZROKUJE?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8686800" cy="5257800"/>
          </a:xfrm>
        </p:spPr>
        <p:txBody>
          <a:bodyPr>
            <a:normAutofit/>
          </a:bodyPr>
          <a:lstStyle/>
          <a:p>
            <a:r>
              <a:rPr lang="sr-Latn-CS" sz="2800" dirty="0" smtClean="0"/>
              <a:t>POREMEĆAJ PIGMENTACIJE U KOME SU UNIŠTENI MELANOCITI</a:t>
            </a:r>
          </a:p>
          <a:p>
            <a:r>
              <a:rPr lang="sr-Latn-CS" sz="2800" dirty="0" smtClean="0"/>
              <a:t>BJELE FLEKE NA KOŽI</a:t>
            </a:r>
          </a:p>
          <a:p>
            <a:r>
              <a:rPr lang="sr-Latn-CS" sz="2800" dirty="0" smtClean="0"/>
              <a:t>UZROK NIJE POZNAT, ALI POSTOJI VIŠE TEORIJA </a:t>
            </a:r>
          </a:p>
          <a:p>
            <a:pPr>
              <a:buNone/>
            </a:pPr>
            <a:r>
              <a:rPr lang="sr-Latn-CS" sz="2800" dirty="0" smtClean="0"/>
              <a:t>-DA JE TO NASLIJEDNA BOLEST</a:t>
            </a:r>
          </a:p>
          <a:p>
            <a:pPr>
              <a:buNone/>
            </a:pPr>
            <a:r>
              <a:rPr lang="sr-Latn-CS" sz="2800" dirty="0" smtClean="0"/>
              <a:t>-AUTOIMUNA BOLEST</a:t>
            </a:r>
          </a:p>
          <a:p>
            <a:pPr>
              <a:buNone/>
            </a:pPr>
            <a:r>
              <a:rPr lang="sr-Latn-CS" sz="2800" dirty="0" smtClean="0"/>
              <a:t>-DA SE MELANOCITI SAMI UNIŠTAVAJU</a:t>
            </a:r>
          </a:p>
          <a:p>
            <a:pPr>
              <a:buNone/>
            </a:pPr>
            <a:r>
              <a:rPr lang="sr-Latn-CS" sz="2800" dirty="0" smtClean="0"/>
              <a:t>-OPEKOTINE, EMOCIONALNI BOL</a:t>
            </a:r>
          </a:p>
          <a:p>
            <a:pPr>
              <a:buNone/>
            </a:pPr>
            <a:r>
              <a:rPr lang="sr-Latn-CS" sz="2800" dirty="0" smtClean="0"/>
              <a:t>-OBOLJEVAJU PODJEDNAKO OBA POLA, NEŠTO ČEŠĆE KOD TAMNOPUTIH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 smtClean="0"/>
              <a:t>KOJI SU SIMPTOMI VITILIGA?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CS" dirty="0" smtClean="0"/>
              <a:t>POJAVA BIJELIH FLEKA(DEPIGMETACIJA) NA DJELOVIMA IZRAŽENIM SUMCU, ALI I NA DRUGIM DJELOVIMA</a:t>
            </a:r>
          </a:p>
          <a:p>
            <a:r>
              <a:rPr lang="sr-Latn-CS" dirty="0" smtClean="0"/>
              <a:t>UGLAVNOM SE POJAVLJUJE U TRI MODELA:</a:t>
            </a:r>
          </a:p>
          <a:p>
            <a:pPr>
              <a:buNone/>
            </a:pPr>
            <a:r>
              <a:rPr lang="sr-Latn-CS" dirty="0" smtClean="0"/>
              <a:t>-FOKALNI OBRAZAC</a:t>
            </a:r>
          </a:p>
          <a:p>
            <a:pPr>
              <a:buNone/>
            </a:pPr>
            <a:r>
              <a:rPr lang="sr-Latn-CS" dirty="0" smtClean="0"/>
              <a:t>-SEGMENTNI</a:t>
            </a:r>
          </a:p>
          <a:p>
            <a:pPr>
              <a:buNone/>
            </a:pPr>
            <a:r>
              <a:rPr lang="sr-Latn-CS" dirty="0" smtClean="0"/>
              <a:t>-GENARALIZOVANI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CS" dirty="0" smtClean="0"/>
              <a:t>KOD LJUDI SA VITILIGO MOŽEMO ZAPAZITI PREVREMANO SIJEDU KOSU,OBRVE,TREPAVICE,GUBITAK BOJE USANA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CS" dirty="0" smtClean="0"/>
              <a:t>KAKO SE VITILIGO DIJAGNOSTIKUJE?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CS" dirty="0" smtClean="0"/>
              <a:t>FIZIKALNI PREGLED</a:t>
            </a:r>
          </a:p>
          <a:p>
            <a:r>
              <a:rPr lang="sr-Latn-CS" dirty="0" smtClean="0"/>
              <a:t>MEDICINSKA ISTORIJA</a:t>
            </a:r>
          </a:p>
          <a:p>
            <a:r>
              <a:rPr lang="sr-Latn-CS" dirty="0" smtClean="0"/>
              <a:t>LABORATORIJSKA DIJAGNOSTIKA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CS" dirty="0" smtClean="0"/>
              <a:t>KOJE SU OPCIJE LIJEČENJA DOSTUPNE?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CS" dirty="0" smtClean="0"/>
              <a:t>IZBOR TERAPIJE ZAVISI OD BROJA FLEKA,VELIČINE,LOKALIZACIJE, RASPROSTRANJENOSTI</a:t>
            </a:r>
          </a:p>
          <a:p>
            <a:r>
              <a:rPr lang="sr-Latn-CS" dirty="0" smtClean="0"/>
              <a:t>TERAPIJA:</a:t>
            </a:r>
          </a:p>
          <a:p>
            <a:pPr>
              <a:buNone/>
            </a:pPr>
            <a:r>
              <a:rPr lang="sr-Latn-CS" dirty="0" smtClean="0"/>
              <a:t>-STEROIDNA TERAPIJA</a:t>
            </a:r>
          </a:p>
          <a:p>
            <a:pPr>
              <a:buNone/>
            </a:pPr>
            <a:r>
              <a:rPr lang="sr-Latn-CS" dirty="0" smtClean="0"/>
              <a:t>-PSORALEN FOTOHEMOTERAPIJA(PUVA)</a:t>
            </a:r>
          </a:p>
          <a:p>
            <a:pPr>
              <a:buNone/>
            </a:pPr>
            <a:r>
              <a:rPr lang="sr-Latn-CS" dirty="0" smtClean="0"/>
              <a:t>-DEPIGMENTACIJA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sr-Latn-CS" dirty="0" smtClean="0"/>
              <a:t>HIRURŠKA TERAPIJA:</a:t>
            </a:r>
          </a:p>
          <a:p>
            <a:pPr>
              <a:buNone/>
            </a:pPr>
            <a:r>
              <a:rPr lang="sr-Latn-CS" dirty="0" smtClean="0"/>
              <a:t>-AUTOLOGNA PRESAĐIVANJA KOŽE</a:t>
            </a:r>
          </a:p>
          <a:p>
            <a:pPr>
              <a:buNone/>
            </a:pPr>
            <a:r>
              <a:rPr lang="sr-Latn-CS" dirty="0" smtClean="0"/>
              <a:t>-PRESAĐIVANJE KOŽE PREKO PLIKOVA</a:t>
            </a:r>
          </a:p>
          <a:p>
            <a:pPr>
              <a:buNone/>
            </a:pPr>
            <a:r>
              <a:rPr lang="sr-Latn-CS" dirty="0" smtClean="0"/>
              <a:t>-MIKROPIGMENTISANJE (TETOVIRANJE)</a:t>
            </a:r>
          </a:p>
          <a:p>
            <a:pPr>
              <a:buNone/>
            </a:pPr>
            <a:r>
              <a:rPr lang="sr-Latn-CS" dirty="0" smtClean="0"/>
              <a:t>-AUTOLOGNA MELANOCITNA TRANSPLATACIJA</a:t>
            </a:r>
          </a:p>
          <a:p>
            <a:pPr lvl="0"/>
            <a:r>
              <a:rPr lang="en-US" u="sng" dirty="0" err="1" smtClean="0">
                <a:solidFill>
                  <a:schemeClr val="tx2"/>
                </a:solidFill>
                <a:hlinkClick r:id="rId2"/>
              </a:rPr>
              <a:t>methoxsalen</a:t>
            </a:r>
            <a:r>
              <a:rPr lang="en-US" u="sng" dirty="0" smtClean="0">
                <a:solidFill>
                  <a:schemeClr val="tx2"/>
                </a:solidFill>
                <a:hlinkClick r:id="rId2"/>
              </a:rPr>
              <a:t> - oral</a:t>
            </a:r>
            <a:endParaRPr lang="en-US" dirty="0" smtClean="0">
              <a:solidFill>
                <a:schemeClr val="tx2"/>
              </a:solidFill>
            </a:endParaRPr>
          </a:p>
          <a:p>
            <a:pPr>
              <a:buNone/>
            </a:pPr>
            <a:endParaRPr lang="en-US" dirty="0" smtClean="0">
              <a:solidFill>
                <a:schemeClr val="tx2"/>
              </a:solidFill>
            </a:endParaRPr>
          </a:p>
          <a:p>
            <a:pPr lvl="0"/>
            <a:r>
              <a:rPr lang="en-US" u="sng" dirty="0" err="1" smtClean="0">
                <a:solidFill>
                  <a:schemeClr val="tx2"/>
                </a:solidFill>
                <a:hlinkClick r:id="rId3"/>
              </a:rPr>
              <a:t>monobenzone</a:t>
            </a:r>
            <a:r>
              <a:rPr lang="en-US" u="sng" dirty="0" smtClean="0">
                <a:solidFill>
                  <a:schemeClr val="tx2"/>
                </a:solidFill>
                <a:hlinkClick r:id="rId3"/>
              </a:rPr>
              <a:t> - topical, </a:t>
            </a:r>
            <a:r>
              <a:rPr lang="en-US" u="sng" dirty="0" err="1" smtClean="0">
                <a:solidFill>
                  <a:schemeClr val="tx2"/>
                </a:solidFill>
                <a:hlinkClick r:id="rId3"/>
              </a:rPr>
              <a:t>Benoquin</a:t>
            </a:r>
            <a:endParaRPr lang="en-US" dirty="0" smtClean="0">
              <a:solidFill>
                <a:schemeClr val="tx2"/>
              </a:solidFill>
            </a:endParaRPr>
          </a:p>
          <a:p>
            <a:pPr>
              <a:buNone/>
            </a:pPr>
            <a:endParaRPr lang="en-US" dirty="0" smtClean="0">
              <a:solidFill>
                <a:schemeClr val="tx2"/>
              </a:solidFill>
            </a:endParaRPr>
          </a:p>
          <a:p>
            <a:pPr lvl="0"/>
            <a:r>
              <a:rPr lang="en-US" u="sng" dirty="0" err="1" smtClean="0">
                <a:solidFill>
                  <a:schemeClr val="tx2"/>
                </a:solidFill>
                <a:hlinkClick r:id="rId4"/>
              </a:rPr>
              <a:t>methoxsalen</a:t>
            </a:r>
            <a:r>
              <a:rPr lang="en-US" u="sng" dirty="0" smtClean="0">
                <a:solidFill>
                  <a:schemeClr val="tx2"/>
                </a:solidFill>
                <a:hlinkClick r:id="rId4"/>
              </a:rPr>
              <a:t> - topical, </a:t>
            </a:r>
            <a:r>
              <a:rPr lang="en-US" u="sng" dirty="0" err="1" smtClean="0">
                <a:solidFill>
                  <a:schemeClr val="tx2"/>
                </a:solidFill>
                <a:hlinkClick r:id="rId4"/>
              </a:rPr>
              <a:t>Oxsoralen</a:t>
            </a:r>
            <a:endParaRPr lang="en-US" dirty="0" smtClean="0">
              <a:solidFill>
                <a:schemeClr val="tx2"/>
              </a:solidFill>
            </a:endParaRPr>
          </a:p>
          <a:p>
            <a:pPr>
              <a:buNone/>
            </a:pPr>
            <a:endParaRPr lang="en-US" dirty="0" smtClean="0">
              <a:solidFill>
                <a:schemeClr val="tx2"/>
              </a:solidFill>
            </a:endParaRPr>
          </a:p>
          <a:p>
            <a:pPr lvl="0"/>
            <a:r>
              <a:rPr lang="en-US" u="sng" dirty="0" err="1" smtClean="0">
                <a:solidFill>
                  <a:schemeClr val="tx2"/>
                </a:solidFill>
                <a:hlinkClick r:id="rId5"/>
              </a:rPr>
              <a:t>tretinoin</a:t>
            </a:r>
            <a:r>
              <a:rPr lang="en-US" u="sng" dirty="0" smtClean="0">
                <a:solidFill>
                  <a:schemeClr val="tx2"/>
                </a:solidFill>
                <a:hlinkClick r:id="rId5"/>
              </a:rPr>
              <a:t>/</a:t>
            </a:r>
            <a:r>
              <a:rPr lang="en-US" u="sng" dirty="0" err="1" smtClean="0">
                <a:solidFill>
                  <a:schemeClr val="tx2"/>
                </a:solidFill>
                <a:hlinkClick r:id="rId5"/>
              </a:rPr>
              <a:t>mequinol</a:t>
            </a:r>
            <a:r>
              <a:rPr lang="en-US" u="sng" dirty="0" smtClean="0">
                <a:solidFill>
                  <a:schemeClr val="tx2"/>
                </a:solidFill>
                <a:hlinkClick r:id="rId5"/>
              </a:rPr>
              <a:t> - topical, </a:t>
            </a:r>
            <a:r>
              <a:rPr lang="en-US" u="sng" dirty="0" err="1" smtClean="0">
                <a:solidFill>
                  <a:schemeClr val="tx2"/>
                </a:solidFill>
                <a:hlinkClick r:id="rId5"/>
              </a:rPr>
              <a:t>Solage</a:t>
            </a:r>
            <a:endParaRPr lang="en-US" dirty="0" smtClean="0">
              <a:solidFill>
                <a:schemeClr val="tx2"/>
              </a:solidFill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Custom 5">
      <a:dk1>
        <a:sysClr val="windowText" lastClr="000000"/>
      </a:dk1>
      <a:lt1>
        <a:sysClr val="window" lastClr="FFFFFF"/>
      </a:lt1>
      <a:dk2>
        <a:srgbClr val="B13F9A"/>
      </a:dk2>
      <a:lt2>
        <a:srgbClr val="E2AFD8"/>
      </a:lt2>
      <a:accent1>
        <a:srgbClr val="B83D68"/>
      </a:accent1>
      <a:accent2>
        <a:srgbClr val="C765B4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000000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40</TotalTime>
  <Words>193</Words>
  <Application>Microsoft Office PowerPoint</Application>
  <PresentationFormat>On-screen Show (4:3)</PresentationFormat>
  <Paragraphs>45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Opulent</vt:lpstr>
      <vt:lpstr>SEMINASKI RAD</vt:lpstr>
      <vt:lpstr>ŠTA JE VITILIGO I ŠTA GA UZROKUJE?</vt:lpstr>
      <vt:lpstr>KOJI SU SIMPTOMI VITILIGA?</vt:lpstr>
      <vt:lpstr>Slide 4</vt:lpstr>
      <vt:lpstr>KAKO SE VITILIGO DIJAGNOSTIKUJE?</vt:lpstr>
      <vt:lpstr>KOJE SU OPCIJE LIJEČENJA DOSTUPNE?</vt:lpstr>
      <vt:lpstr>Slide 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SEMINASKI RAD</dc:title>
  <dc:creator/>
  <cp:lastModifiedBy>xxx</cp:lastModifiedBy>
  <cp:revision>11</cp:revision>
  <dcterms:created xsi:type="dcterms:W3CDTF">2006-08-16T00:00:00Z</dcterms:created>
  <dcterms:modified xsi:type="dcterms:W3CDTF">2010-11-17T18:02:14Z</dcterms:modified>
</cp:coreProperties>
</file>